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56" r:id="rId5"/>
    <p:sldId id="280" r:id="rId6"/>
    <p:sldId id="282" r:id="rId7"/>
    <p:sldId id="283" r:id="rId8"/>
    <p:sldId id="285" r:id="rId9"/>
    <p:sldId id="286" r:id="rId10"/>
    <p:sldId id="287" r:id="rId11"/>
    <p:sldId id="289" r:id="rId12"/>
    <p:sldId id="295" r:id="rId13"/>
    <p:sldId id="288" r:id="rId14"/>
    <p:sldId id="296" r:id="rId15"/>
    <p:sldId id="297" r:id="rId16"/>
    <p:sldId id="294" r:id="rId17"/>
    <p:sldId id="300" r:id="rId18"/>
    <p:sldId id="301" r:id="rId19"/>
    <p:sldId id="302" r:id="rId20"/>
    <p:sldId id="313" r:id="rId21"/>
    <p:sldId id="303" r:id="rId22"/>
    <p:sldId id="316" r:id="rId23"/>
    <p:sldId id="319" r:id="rId24"/>
    <p:sldId id="318" r:id="rId25"/>
    <p:sldId id="317" r:id="rId26"/>
    <p:sldId id="320" r:id="rId27"/>
    <p:sldId id="310" r:id="rId28"/>
    <p:sldId id="311" r:id="rId29"/>
    <p:sldId id="312" r:id="rId30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EB21AF-C6DB-4DFC-89F7-FC75DD0124A5}" v="48" vWet="50" dt="2021-07-22T14:19:36.380"/>
    <p1510:client id="{B87DE6F9-42D6-BA41-ABF9-0234A0BEB47A}" v="13" dt="2021-07-22T14:22:34.3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9" autoAdjust="0"/>
    <p:restoredTop sz="95833"/>
  </p:normalViewPr>
  <p:slideViewPr>
    <p:cSldViewPr snapToGrid="0">
      <p:cViewPr varScale="1">
        <p:scale>
          <a:sx n="107" d="100"/>
          <a:sy n="107" d="100"/>
        </p:scale>
        <p:origin x="6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2232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272765-A534-ED43-8A97-CD3D612D76CD}" type="doc">
      <dgm:prSet loTypeId="urn:microsoft.com/office/officeart/2005/8/layout/venn1" loCatId="" qsTypeId="urn:microsoft.com/office/officeart/2005/8/quickstyle/simple1" qsCatId="simple" csTypeId="urn:microsoft.com/office/officeart/2005/8/colors/accent1_2" csCatId="accent1" phldr="1"/>
      <dgm:spPr/>
    </dgm:pt>
    <dgm:pt modelId="{F467AF8D-3543-FA4F-A789-FB46FF1BC588}">
      <dgm:prSet phldrT="[Testo]" custT="1"/>
      <dgm:spPr/>
      <dgm:t>
        <a:bodyPr/>
        <a:lstStyle/>
        <a:p>
          <a:endParaRPr lang="it-IT" sz="3200" dirty="0"/>
        </a:p>
      </dgm:t>
    </dgm:pt>
    <dgm:pt modelId="{7C53A70E-944B-E24D-B768-6CEB8771E830}" type="parTrans" cxnId="{BF253DEA-9FF0-8B41-8B87-B95F15E53558}">
      <dgm:prSet/>
      <dgm:spPr/>
      <dgm:t>
        <a:bodyPr/>
        <a:lstStyle/>
        <a:p>
          <a:endParaRPr lang="it-IT"/>
        </a:p>
      </dgm:t>
    </dgm:pt>
    <dgm:pt modelId="{A02C25C9-8F43-924C-A6EC-7D526D2E203C}" type="sibTrans" cxnId="{BF253DEA-9FF0-8B41-8B87-B95F15E53558}">
      <dgm:prSet/>
      <dgm:spPr/>
      <dgm:t>
        <a:bodyPr/>
        <a:lstStyle/>
        <a:p>
          <a:endParaRPr lang="it-IT"/>
        </a:p>
      </dgm:t>
    </dgm:pt>
    <dgm:pt modelId="{899E89D3-A510-0949-B013-6508A11648B3}">
      <dgm:prSet phldrT="[Testo]" custT="1"/>
      <dgm:spPr/>
      <dgm:t>
        <a:bodyPr/>
        <a:lstStyle/>
        <a:p>
          <a:endParaRPr lang="it-IT" sz="3200" dirty="0"/>
        </a:p>
      </dgm:t>
    </dgm:pt>
    <dgm:pt modelId="{35C85183-7429-1746-89ED-0AC321B20CF5}" type="parTrans" cxnId="{3E30834A-D276-D441-9857-4DFEEB9170BF}">
      <dgm:prSet/>
      <dgm:spPr/>
      <dgm:t>
        <a:bodyPr/>
        <a:lstStyle/>
        <a:p>
          <a:endParaRPr lang="it-IT"/>
        </a:p>
      </dgm:t>
    </dgm:pt>
    <dgm:pt modelId="{3B86D766-78D1-C343-B219-8CC30E15D843}" type="sibTrans" cxnId="{3E30834A-D276-D441-9857-4DFEEB9170BF}">
      <dgm:prSet/>
      <dgm:spPr/>
      <dgm:t>
        <a:bodyPr/>
        <a:lstStyle/>
        <a:p>
          <a:endParaRPr lang="it-IT"/>
        </a:p>
      </dgm:t>
    </dgm:pt>
    <dgm:pt modelId="{DC608CB2-075D-254C-B701-9F33B4D26CC6}" type="pres">
      <dgm:prSet presAssocID="{0C272765-A534-ED43-8A97-CD3D612D76CD}" presName="compositeShape" presStyleCnt="0">
        <dgm:presLayoutVars>
          <dgm:chMax val="7"/>
          <dgm:dir/>
          <dgm:resizeHandles val="exact"/>
        </dgm:presLayoutVars>
      </dgm:prSet>
      <dgm:spPr/>
    </dgm:pt>
    <dgm:pt modelId="{F9E662FA-8428-7841-93B4-7FED05B4EB2E}" type="pres">
      <dgm:prSet presAssocID="{F467AF8D-3543-FA4F-A789-FB46FF1BC588}" presName="circ1" presStyleLbl="vennNode1" presStyleIdx="0" presStyleCnt="2"/>
      <dgm:spPr/>
    </dgm:pt>
    <dgm:pt modelId="{0614D5BD-2BCF-C245-A7C2-E24D5E7E4EC3}" type="pres">
      <dgm:prSet presAssocID="{F467AF8D-3543-FA4F-A789-FB46FF1BC588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BFF6DD3-2D4A-5343-A7EA-838CB26E9F40}" type="pres">
      <dgm:prSet presAssocID="{899E89D3-A510-0949-B013-6508A11648B3}" presName="circ2" presStyleLbl="vennNode1" presStyleIdx="1" presStyleCnt="2" custLinFactNeighborX="-16554" custLinFactNeighborY="0"/>
      <dgm:spPr/>
    </dgm:pt>
    <dgm:pt modelId="{18EE88A2-0859-C944-A6A3-542063B444AF}" type="pres">
      <dgm:prSet presAssocID="{899E89D3-A510-0949-B013-6508A11648B3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CD606E1F-0DB0-C846-9F81-3F9095702E78}" type="presOf" srcId="{899E89D3-A510-0949-B013-6508A11648B3}" destId="{8BFF6DD3-2D4A-5343-A7EA-838CB26E9F40}" srcOrd="0" destOrd="0" presId="urn:microsoft.com/office/officeart/2005/8/layout/venn1"/>
    <dgm:cxn modelId="{3E30834A-D276-D441-9857-4DFEEB9170BF}" srcId="{0C272765-A534-ED43-8A97-CD3D612D76CD}" destId="{899E89D3-A510-0949-B013-6508A11648B3}" srcOrd="1" destOrd="0" parTransId="{35C85183-7429-1746-89ED-0AC321B20CF5}" sibTransId="{3B86D766-78D1-C343-B219-8CC30E15D843}"/>
    <dgm:cxn modelId="{0805DB51-5006-8444-9C32-F792D7564B61}" type="presOf" srcId="{F467AF8D-3543-FA4F-A789-FB46FF1BC588}" destId="{F9E662FA-8428-7841-93B4-7FED05B4EB2E}" srcOrd="0" destOrd="0" presId="urn:microsoft.com/office/officeart/2005/8/layout/venn1"/>
    <dgm:cxn modelId="{5D884584-64D1-154D-B886-78F32F2EC1B9}" type="presOf" srcId="{0C272765-A534-ED43-8A97-CD3D612D76CD}" destId="{DC608CB2-075D-254C-B701-9F33B4D26CC6}" srcOrd="0" destOrd="0" presId="urn:microsoft.com/office/officeart/2005/8/layout/venn1"/>
    <dgm:cxn modelId="{E6CB3299-3F04-E843-9BAB-C42C779ADC0F}" type="presOf" srcId="{F467AF8D-3543-FA4F-A789-FB46FF1BC588}" destId="{0614D5BD-2BCF-C245-A7C2-E24D5E7E4EC3}" srcOrd="1" destOrd="0" presId="urn:microsoft.com/office/officeart/2005/8/layout/venn1"/>
    <dgm:cxn modelId="{A01C70C8-4518-F547-8EF6-EA0FE25E46D7}" type="presOf" srcId="{899E89D3-A510-0949-B013-6508A11648B3}" destId="{18EE88A2-0859-C944-A6A3-542063B444AF}" srcOrd="1" destOrd="0" presId="urn:microsoft.com/office/officeart/2005/8/layout/venn1"/>
    <dgm:cxn modelId="{BF253DEA-9FF0-8B41-8B87-B95F15E53558}" srcId="{0C272765-A534-ED43-8A97-CD3D612D76CD}" destId="{F467AF8D-3543-FA4F-A789-FB46FF1BC588}" srcOrd="0" destOrd="0" parTransId="{7C53A70E-944B-E24D-B768-6CEB8771E830}" sibTransId="{A02C25C9-8F43-924C-A6EC-7D526D2E203C}"/>
    <dgm:cxn modelId="{CFFAED9C-9A7C-9141-98DB-BF8E947CED5B}" type="presParOf" srcId="{DC608CB2-075D-254C-B701-9F33B4D26CC6}" destId="{F9E662FA-8428-7841-93B4-7FED05B4EB2E}" srcOrd="0" destOrd="0" presId="urn:microsoft.com/office/officeart/2005/8/layout/venn1"/>
    <dgm:cxn modelId="{99121A6A-1205-8B4E-851D-C671D4A908FE}" type="presParOf" srcId="{DC608CB2-075D-254C-B701-9F33B4D26CC6}" destId="{0614D5BD-2BCF-C245-A7C2-E24D5E7E4EC3}" srcOrd="1" destOrd="0" presId="urn:microsoft.com/office/officeart/2005/8/layout/venn1"/>
    <dgm:cxn modelId="{518E50FA-7AEA-7747-B6DD-12D23440BF68}" type="presParOf" srcId="{DC608CB2-075D-254C-B701-9F33B4D26CC6}" destId="{8BFF6DD3-2D4A-5343-A7EA-838CB26E9F40}" srcOrd="2" destOrd="0" presId="urn:microsoft.com/office/officeart/2005/8/layout/venn1"/>
    <dgm:cxn modelId="{5927674D-D268-ED4B-8649-90D4944E52F1}" type="presParOf" srcId="{DC608CB2-075D-254C-B701-9F33B4D26CC6}" destId="{18EE88A2-0859-C944-A6A3-542063B444AF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E662FA-8428-7841-93B4-7FED05B4EB2E}">
      <dsp:nvSpPr>
        <dsp:cNvPr id="0" name=""/>
        <dsp:cNvSpPr/>
      </dsp:nvSpPr>
      <dsp:spPr>
        <a:xfrm>
          <a:off x="122598" y="552811"/>
          <a:ext cx="3024100" cy="302410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3200" kern="1200" dirty="0"/>
        </a:p>
      </dsp:txBody>
      <dsp:txXfrm>
        <a:off x="544882" y="909418"/>
        <a:ext cx="1743625" cy="2310887"/>
      </dsp:txXfrm>
    </dsp:sp>
    <dsp:sp modelId="{8BFF6DD3-2D4A-5343-A7EA-838CB26E9F40}">
      <dsp:nvSpPr>
        <dsp:cNvPr id="0" name=""/>
        <dsp:cNvSpPr/>
      </dsp:nvSpPr>
      <dsp:spPr>
        <a:xfrm>
          <a:off x="1801521" y="552811"/>
          <a:ext cx="3024100" cy="302410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3200" kern="1200" dirty="0"/>
        </a:p>
      </dsp:txBody>
      <dsp:txXfrm>
        <a:off x="2659711" y="909418"/>
        <a:ext cx="1743625" cy="23108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5CEB73A-EAD8-4600-A937-149261040EA7}" type="datetime1">
              <a:rPr lang="it-IT" smtClean="0"/>
              <a:t>22/07/21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B53ADFC-ABB8-401A-BB24-33FDAFEDCE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9578EB8-0800-413D-B171-4C9FED7732A0}" type="datetime1">
              <a:rPr lang="it-IT" noProof="0" smtClean="0"/>
              <a:t>22/07/21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725628-3A68-42F4-BA86-98181795314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59257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e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B38DECDD-C56B-4B99-815C-4DC374BD0502}" type="datetime1">
              <a:rPr lang="it-IT" noProof="0" smtClean="0"/>
              <a:t>22/07/21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1270D5-CA2E-4CCE-B3E3-1ED4C617F5FD}" type="datetime1">
              <a:rPr lang="it-IT" noProof="0" smtClean="0"/>
              <a:t>22/07/21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D02021-081D-4BCD-8619-111A80C86AA4}" type="datetime1">
              <a:rPr lang="it-IT" noProof="0" smtClean="0"/>
              <a:t>22/07/21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7" name="Connettore diritto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2CFC9B-8199-4464-9645-214B6EFF3046}" type="datetime1">
              <a:rPr lang="it-IT" noProof="0" smtClean="0"/>
              <a:t>22/07/21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e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8EC901-D7B4-418A-90B0-E5FCBA6FFEA7}" type="datetime1">
              <a:rPr lang="it-IT" noProof="0" smtClean="0"/>
              <a:t>22/07/21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B961D9-E81B-44AF-B812-435DD72BA78F}" type="datetime1">
              <a:rPr lang="it-IT" noProof="0" smtClean="0"/>
              <a:t>22/07/21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FF653A-F944-4ACA-BE4F-5261464A4CE1}" type="datetime1">
              <a:rPr lang="it-IT" noProof="0" smtClean="0"/>
              <a:t>22/07/21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B835D5-4872-4F83-9549-4195BD19C9E7}" type="datetime1">
              <a:rPr lang="it-IT" noProof="0" smtClean="0"/>
              <a:t>22/07/21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5AFA1D-B403-4233-93F5-9C17BC134037}" type="datetime1">
              <a:rPr lang="it-IT" noProof="0" smtClean="0"/>
              <a:t>22/07/21</a:t>
            </a:fld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037F34-7F89-47FC-B829-DD18E8CE430E}" type="datetime1">
              <a:rPr lang="it-IT" noProof="0" smtClean="0"/>
              <a:t>22/07/21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945EFA-1B37-428A-B390-4F21411152A4}" type="datetime1">
              <a:rPr lang="it-IT" noProof="0" smtClean="0"/>
              <a:t>22/07/21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67E5644-1E61-4311-A31E-84CB9C7AA8A9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A6877D91-AE2A-4013-A171-54DDAEEA4374}" type="datetime1">
              <a:rPr lang="it-IT" noProof="0" smtClean="0"/>
              <a:t>22/07/21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it-IT" noProof="0" smtClean="0"/>
              <a:pPr rtl="0"/>
              <a:t>‹N›</a:t>
            </a:fld>
            <a:endParaRPr lang="it-IT" noProof="0"/>
          </a:p>
        </p:txBody>
      </p:sp>
      <p:cxnSp>
        <p:nvCxnSpPr>
          <p:cNvPr id="7" name="Connettore diritto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rtlCol="0" anchor="b">
            <a:normAutofit/>
          </a:bodyPr>
          <a:lstStyle/>
          <a:p>
            <a:pPr algn="l"/>
            <a:r>
              <a:rPr lang="it-IT" dirty="0" err="1">
                <a:solidFill>
                  <a:srgbClr val="FFFFFF"/>
                </a:solidFill>
              </a:rPr>
              <a:t>Pricing</a:t>
            </a:r>
            <a:r>
              <a:rPr lang="it-IT" dirty="0">
                <a:solidFill>
                  <a:srgbClr val="FFFFFF"/>
                </a:solidFill>
              </a:rPr>
              <a:t> E advertising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rtlCol="0" anchor="t">
            <a:normAutofit/>
          </a:bodyPr>
          <a:lstStyle/>
          <a:p>
            <a:pPr rtl="0"/>
            <a:r>
              <a:rPr lang="it-IT" dirty="0">
                <a:solidFill>
                  <a:srgbClr val="FFFFFF"/>
                </a:solidFill>
              </a:rPr>
              <a:t>Eknid Mucollari – Stefano Minotti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479C5C-5E6D-1447-8F14-8230401BC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Pricing</a:t>
            </a:r>
            <a:r>
              <a:rPr lang="it-IT" dirty="0"/>
              <a:t> con </a:t>
            </a:r>
            <a:r>
              <a:rPr lang="it-IT" dirty="0" err="1"/>
              <a:t>bid</a:t>
            </a:r>
            <a:r>
              <a:rPr lang="it-IT" dirty="0"/>
              <a:t> fissata</a:t>
            </a:r>
          </a:p>
        </p:txBody>
      </p:sp>
      <p:pic>
        <p:nvPicPr>
          <p:cNvPr id="5" name="Content Placeholder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F2A21E0E-2CE6-4002-B230-3F8A90061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9890" y="1959102"/>
            <a:ext cx="9572220" cy="4457065"/>
          </a:xfrm>
        </p:spPr>
      </p:pic>
    </p:spTree>
    <p:extLst>
      <p:ext uri="{BB962C8B-B14F-4D97-AF65-F5344CB8AC3E}">
        <p14:creationId xmlns:p14="http://schemas.microsoft.com/office/powerpoint/2010/main" val="2450254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76858636-B683-40EB-A917-A8047BFB9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it-IT" dirty="0"/>
              <a:t>Pricing con discriminazione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19117416-D745-4633-8F75-59E8137C4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/>
          <a:lstStyle/>
          <a:p>
            <a:r>
              <a:rPr lang="en-US"/>
              <a:t>Greedy context generation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007CBC1D-CD19-412E-BA5A-926521E00C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/>
          <a:lstStyle/>
          <a:p>
            <a:r>
              <a:rPr lang="en-US" dirty="0"/>
              <a:t>Brute-force context generation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D125C5C7-A8CC-4B69-9F96-FA561DDA98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it-IT" dirty="0"/>
              <a:t>Enumerare tutte le possibili strutture di contesti</a:t>
            </a:r>
          </a:p>
          <a:p>
            <a:r>
              <a:rPr lang="it-IT" dirty="0"/>
              <a:t>Selezionare la struttura: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8964B2-C3A4-4544-9D34-EBF5569C3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32" y="3427375"/>
            <a:ext cx="3785571" cy="4280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C965AC-BA55-46FD-98A2-C5B23B637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650" y="4227475"/>
            <a:ext cx="2505355" cy="661895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F68317B-064F-014E-A60F-159E7AC47D6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45720" tIns="45720" rIns="45720" bIns="45720" rtlCol="0" anchor="t">
            <a:normAutofit/>
          </a:bodyPr>
          <a:lstStyle/>
          <a:p>
            <a:r>
              <a:rPr lang="it-IT" dirty="0"/>
              <a:t>Dividere un contesto se:</a:t>
            </a:r>
          </a:p>
          <a:p>
            <a:endParaRPr lang="it-IT" dirty="0"/>
          </a:p>
          <a:p>
            <a:r>
              <a:rPr lang="it-IT"/>
              <a:t>Scegliere</a:t>
            </a:r>
            <a:r>
              <a:rPr lang="it-IT" dirty="0"/>
              <a:t> la divisione con il valore più alto</a:t>
            </a:r>
          </a:p>
          <a:p>
            <a:r>
              <a:rPr lang="it-IT" dirty="0"/>
              <a:t>Ripetere finché ci sono feature su cui dividere</a:t>
            </a:r>
          </a:p>
        </p:txBody>
      </p:sp>
    </p:spTree>
    <p:extLst>
      <p:ext uri="{BB962C8B-B14F-4D97-AF65-F5344CB8AC3E}">
        <p14:creationId xmlns:p14="http://schemas.microsoft.com/office/powerpoint/2010/main" val="1144403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DDC499-3202-3249-9AB8-9DAC53A05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Pricing con discriminazione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95AF01C-FB7E-7647-840A-3E5B64DEE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/>
              <a:t>Lower bound per la reward media:</a:t>
            </a:r>
          </a:p>
          <a:p>
            <a:pPr marL="0" indent="0">
              <a:buNone/>
            </a:pPr>
            <a:endParaRPr lang="it-IT"/>
          </a:p>
          <a:p>
            <a:pPr marL="0" indent="0">
              <a:buNone/>
            </a:pPr>
            <a:endParaRPr lang="it-IT"/>
          </a:p>
          <a:p>
            <a:r>
              <a:rPr lang="it-IT"/>
              <a:t>Lower bound per la probabilità di un contesto:</a:t>
            </a:r>
          </a:p>
          <a:p>
            <a:pPr marL="0" indent="0">
              <a:buNone/>
            </a:pPr>
            <a:endParaRPr lang="it-IT"/>
          </a:p>
          <a:p>
            <a:pPr marL="0" indent="0">
              <a:buNone/>
            </a:pPr>
            <a:endParaRPr lang="it-IT"/>
          </a:p>
          <a:p>
            <a:r>
              <a:rPr lang="it-IT"/>
              <a:t>Due varianti per entrambi gli algoritmi:</a:t>
            </a:r>
          </a:p>
          <a:p>
            <a:pPr lvl="1"/>
            <a:r>
              <a:rPr lang="it-IT" sz="2200"/>
              <a:t>Generazione incrementale</a:t>
            </a:r>
          </a:p>
          <a:p>
            <a:pPr lvl="1"/>
            <a:r>
              <a:rPr lang="it-IT" sz="2200"/>
              <a:t>Generazione da zero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91334-FE5C-4327-B1FB-1AD8070AA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652" y="4175322"/>
            <a:ext cx="4267043" cy="756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24479F-3C4C-493D-B65A-9D53A3EE7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093" y="2736089"/>
            <a:ext cx="4267044" cy="71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72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479C5C-5E6D-1447-8F14-8230401BC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Pricing con discriminazione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1B64039-60B6-4B25-8F3A-F8F32CE6F5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581"/>
          <a:stretch/>
        </p:blipFill>
        <p:spPr>
          <a:xfrm>
            <a:off x="144786" y="2705493"/>
            <a:ext cx="5968444" cy="3143084"/>
          </a:xfrm>
          <a:prstGeom prst="rect">
            <a:avLst/>
          </a:prstGeom>
        </p:spPr>
      </p:pic>
      <p:pic>
        <p:nvPicPr>
          <p:cNvPr id="15" name="Content Placeholder 14" descr="A picture containing chart&#10;&#10;Description automatically generated">
            <a:extLst>
              <a:ext uri="{FF2B5EF4-FFF2-40B4-BE49-F238E27FC236}">
                <a16:creationId xmlns:a16="http://schemas.microsoft.com/office/drawing/2014/main" id="{9B83036E-3B94-4935-BB6D-5E807D901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1612"/>
          <a:stretch/>
        </p:blipFill>
        <p:spPr>
          <a:xfrm>
            <a:off x="6096000" y="2705458"/>
            <a:ext cx="5968443" cy="3144158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FE1A771-B39F-439C-AF44-CECE8271A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7500" y="1542021"/>
            <a:ext cx="1340743" cy="108562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B3E0948-0097-4983-8CE9-745B47B733F7}"/>
              </a:ext>
            </a:extLst>
          </p:cNvPr>
          <p:cNvSpPr txBox="1"/>
          <p:nvPr/>
        </p:nvSpPr>
        <p:spPr>
          <a:xfrm>
            <a:off x="7941351" y="5940817"/>
            <a:ext cx="2602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Generazione incrementale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6C78BE-1F3A-475C-9D1C-0F20586872C9}"/>
              </a:ext>
            </a:extLst>
          </p:cNvPr>
          <p:cNvSpPr txBox="1"/>
          <p:nvPr/>
        </p:nvSpPr>
        <p:spPr>
          <a:xfrm>
            <a:off x="1928936" y="5940817"/>
            <a:ext cx="216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Generazione da zero</a:t>
            </a:r>
          </a:p>
        </p:txBody>
      </p:sp>
    </p:spTree>
    <p:extLst>
      <p:ext uri="{BB962C8B-B14F-4D97-AF65-F5344CB8AC3E}">
        <p14:creationId xmlns:p14="http://schemas.microsoft.com/office/powerpoint/2010/main" val="276185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479C5C-5E6D-1447-8F14-8230401BC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Pricing con discriminazione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B64039-60B6-4B25-8F3A-F8F32CE6F5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" t="1" r="11327" b="-1"/>
          <a:stretch/>
        </p:blipFill>
        <p:spPr>
          <a:xfrm>
            <a:off x="144786" y="2705493"/>
            <a:ext cx="5968444" cy="3143084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9B83036E-3B94-4935-BB6D-5E807D901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3" r="11612" b="-33"/>
          <a:stretch/>
        </p:blipFill>
        <p:spPr>
          <a:xfrm>
            <a:off x="6096000" y="2705458"/>
            <a:ext cx="5968443" cy="3144158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FE1A771-B39F-439C-AF44-CECE8271A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7500" y="1542021"/>
            <a:ext cx="1340743" cy="108562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B3E0948-0097-4983-8CE9-745B47B733F7}"/>
              </a:ext>
            </a:extLst>
          </p:cNvPr>
          <p:cNvSpPr txBox="1"/>
          <p:nvPr/>
        </p:nvSpPr>
        <p:spPr>
          <a:xfrm>
            <a:off x="7941351" y="5940817"/>
            <a:ext cx="2602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Generazione incrementale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6C78BE-1F3A-475C-9D1C-0F20586872C9}"/>
              </a:ext>
            </a:extLst>
          </p:cNvPr>
          <p:cNvSpPr txBox="1"/>
          <p:nvPr/>
        </p:nvSpPr>
        <p:spPr>
          <a:xfrm>
            <a:off x="1928936" y="5940817"/>
            <a:ext cx="216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Generazione da zero</a:t>
            </a:r>
          </a:p>
        </p:txBody>
      </p:sp>
    </p:spTree>
    <p:extLst>
      <p:ext uri="{BB962C8B-B14F-4D97-AF65-F5344CB8AC3E}">
        <p14:creationId xmlns:p14="http://schemas.microsoft.com/office/powerpoint/2010/main" val="28195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479C5C-5E6D-1447-8F14-8230401BC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76903"/>
            <a:ext cx="9720072" cy="1499616"/>
          </a:xfrm>
        </p:spPr>
        <p:txBody>
          <a:bodyPr/>
          <a:lstStyle/>
          <a:p>
            <a:r>
              <a:rPr lang="it-IT"/>
              <a:t>Pricing con discriminazione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B64039-60B6-4B25-8F3A-F8F32CE6F5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" t="1" r="11327" b="-1"/>
          <a:stretch/>
        </p:blipFill>
        <p:spPr>
          <a:xfrm>
            <a:off x="144786" y="2705493"/>
            <a:ext cx="5968444" cy="3143084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9B83036E-3B94-4935-BB6D-5E807D901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-1" r="11612" b="1"/>
          <a:stretch/>
        </p:blipFill>
        <p:spPr>
          <a:xfrm>
            <a:off x="6096000" y="2705458"/>
            <a:ext cx="5968443" cy="3144158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FE1A771-B39F-439C-AF44-CECE8271A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7500" y="1542021"/>
            <a:ext cx="1340743" cy="108562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B3E0948-0097-4983-8CE9-745B47B733F7}"/>
              </a:ext>
            </a:extLst>
          </p:cNvPr>
          <p:cNvSpPr txBox="1"/>
          <p:nvPr/>
        </p:nvSpPr>
        <p:spPr>
          <a:xfrm>
            <a:off x="7941351" y="5940817"/>
            <a:ext cx="2602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/>
              <a:t>Generazione incrementale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6C78BE-1F3A-475C-9D1C-0F20586872C9}"/>
              </a:ext>
            </a:extLst>
          </p:cNvPr>
          <p:cNvSpPr txBox="1"/>
          <p:nvPr/>
        </p:nvSpPr>
        <p:spPr>
          <a:xfrm>
            <a:off x="1928936" y="5940817"/>
            <a:ext cx="216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Generazione</a:t>
            </a:r>
            <a:r>
              <a:rPr lang="en-US" sz="1800" dirty="0"/>
              <a:t> da zero</a:t>
            </a:r>
          </a:p>
        </p:txBody>
      </p:sp>
    </p:spTree>
    <p:extLst>
      <p:ext uri="{BB962C8B-B14F-4D97-AF65-F5344CB8AC3E}">
        <p14:creationId xmlns:p14="http://schemas.microsoft.com/office/powerpoint/2010/main" val="1540737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FDA760-E7C5-5F4D-8390-996097F26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Advertising con Prezzo fissato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8FF07B1-B14B-CF45-BB95-1B819FDF8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49424"/>
            <a:ext cx="9720073" cy="4023360"/>
          </a:xfrm>
        </p:spPr>
        <p:txBody>
          <a:bodyPr>
            <a:normAutofit lnSpcReduction="10000"/>
          </a:bodyPr>
          <a:lstStyle/>
          <a:p>
            <a:r>
              <a:rPr lang="it-IT"/>
              <a:t>Con dati </a:t>
            </a:r>
            <a:r>
              <a:rPr lang="it-IT" dirty="0" err="1"/>
              <a:t>aggredati</a:t>
            </a:r>
            <a:r>
              <a:rPr lang="it-IT"/>
              <a:t> la probabilità di conversione e il numero di ritorni dipendono anche dalla </a:t>
            </a:r>
            <a:r>
              <a:rPr lang="it-IT" dirty="0" err="1"/>
              <a:t>bid</a:t>
            </a:r>
            <a:endParaRPr lang="it-IT"/>
          </a:p>
          <a:p>
            <a:r>
              <a:rPr lang="it-IT"/>
              <a:t>Per ogni </a:t>
            </a:r>
            <a:r>
              <a:rPr lang="it-IT" dirty="0" err="1"/>
              <a:t>bid</a:t>
            </a:r>
            <a:r>
              <a:rPr lang="it-IT"/>
              <a:t> stimare queste due funzioni utilizzando il TS </a:t>
            </a:r>
            <a:r>
              <a:rPr lang="it-IT" dirty="0" err="1"/>
              <a:t>learner</a:t>
            </a:r>
            <a:r>
              <a:rPr lang="it-IT"/>
              <a:t> utilizzato in </a:t>
            </a:r>
            <a:r>
              <a:rPr lang="it-IT" dirty="0" err="1"/>
              <a:t>pricing</a:t>
            </a:r>
            <a:r>
              <a:rPr lang="it-IT"/>
              <a:t> </a:t>
            </a:r>
          </a:p>
          <a:p>
            <a:r>
              <a:rPr lang="it-IT"/>
              <a:t>Distribuzione Gaussiana per il costo per click, i parametri sono media e deviazione standard delle osservazioni</a:t>
            </a:r>
          </a:p>
          <a:p>
            <a:r>
              <a:rPr lang="it-IT"/>
              <a:t>Distribuzione Gaussiana per </a:t>
            </a:r>
            <a:r>
              <a:rPr lang="it-IT" dirty="0"/>
              <a:t>i</a:t>
            </a:r>
            <a:r>
              <a:rPr lang="it-IT"/>
              <a:t> click giornalieri, due varianti:</a:t>
            </a:r>
          </a:p>
          <a:p>
            <a:pPr lvl="1"/>
            <a:r>
              <a:rPr lang="it-IT" sz="2200"/>
              <a:t>parametri stimati come media e deviazione standard delle osservazioni</a:t>
            </a:r>
          </a:p>
          <a:p>
            <a:pPr lvl="1"/>
            <a:r>
              <a:rPr lang="it-IT" sz="2200"/>
              <a:t>parametri stimati utilizzando un </a:t>
            </a:r>
            <a:r>
              <a:rPr lang="it-IT" sz="2200" dirty="0" err="1"/>
              <a:t>Gaussian</a:t>
            </a:r>
            <a:r>
              <a:rPr lang="it-IT" sz="2200"/>
              <a:t> </a:t>
            </a:r>
            <a:r>
              <a:rPr lang="it-IT" sz="2200" dirty="0" err="1"/>
              <a:t>Process</a:t>
            </a:r>
            <a:r>
              <a:rPr lang="it-IT" sz="2200"/>
              <a:t> </a:t>
            </a:r>
            <a:r>
              <a:rPr lang="it-IT" sz="2200" dirty="0" err="1"/>
              <a:t>regressor</a:t>
            </a:r>
            <a:endParaRPr lang="it-IT" sz="2200"/>
          </a:p>
          <a:p>
            <a:pPr marL="128016" lvl="1" indent="0">
              <a:buNone/>
            </a:pPr>
            <a:r>
              <a:rPr lang="it-IT" sz="2200"/>
              <a:t>Per ogni round scegliere:</a:t>
            </a:r>
          </a:p>
          <a:p>
            <a:pPr marL="128016" lvl="1" indent="0">
              <a:buNone/>
            </a:pPr>
            <a:endParaRPr lang="it-IT" sz="2200"/>
          </a:p>
          <a:p>
            <a:pPr marL="128016" lvl="1" indent="0">
              <a:buNone/>
            </a:pPr>
            <a:r>
              <a:rPr lang="it-IT" sz="2200"/>
              <a:t>dove i click giornalieri e il costo per click sono campionati dalle distribuzioni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D4DDC2-E0B1-4948-B733-D665CD8E7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574" y="5445666"/>
            <a:ext cx="5976851" cy="44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75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E1654C-E1C1-AF4D-967B-937C34ADF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negative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76C333B-9C0F-9B42-A981-F813058B1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La </a:t>
            </a:r>
            <a:r>
              <a:rPr lang="it-IT" dirty="0" err="1"/>
              <a:t>reward</a:t>
            </a:r>
            <a:r>
              <a:rPr lang="it-IT"/>
              <a:t> totale per un prezzo e una </a:t>
            </a:r>
            <a:r>
              <a:rPr lang="it-IT" dirty="0" err="1"/>
              <a:t>bid</a:t>
            </a:r>
            <a:r>
              <a:rPr lang="it-IT"/>
              <a:t> può essere scritta come:</a:t>
            </a:r>
          </a:p>
          <a:p>
            <a:endParaRPr lang="it-IT"/>
          </a:p>
          <a:p>
            <a:r>
              <a:rPr lang="it-IT"/>
              <a:t>dove la </a:t>
            </a:r>
            <a:r>
              <a:rPr lang="it-IT" dirty="0" err="1"/>
              <a:t>reward</a:t>
            </a:r>
            <a:r>
              <a:rPr lang="it-IT"/>
              <a:t> per un utente è:</a:t>
            </a:r>
          </a:p>
          <a:p>
            <a:endParaRPr lang="it-IT"/>
          </a:p>
          <a:p>
            <a:r>
              <a:rPr lang="it-IT"/>
              <a:t>Il numero minimo di conversioni per fare in modo che la </a:t>
            </a:r>
            <a:r>
              <a:rPr lang="it-IT" dirty="0" err="1"/>
              <a:t>reward</a:t>
            </a:r>
            <a:r>
              <a:rPr lang="it-IT"/>
              <a:t> totale sia </a:t>
            </a:r>
            <a:r>
              <a:rPr lang="it-IT" dirty="0"/>
              <a:t>positiva</a:t>
            </a:r>
            <a:r>
              <a:rPr lang="it-IT"/>
              <a:t> è:</a:t>
            </a:r>
          </a:p>
          <a:p>
            <a:endParaRPr lang="it-IT"/>
          </a:p>
          <a:p>
            <a:r>
              <a:rPr lang="it-IT"/>
              <a:t>Date le stime di click giornalieri e probabilità di conversione:</a:t>
            </a:r>
          </a:p>
          <a:p>
            <a:endParaRPr lang="it-IT"/>
          </a:p>
          <a:p>
            <a:r>
              <a:rPr lang="it-IT"/>
              <a:t>Possiamo calcolare la probabilità che il numero di conversioni sia meno del minimo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76B277-A45A-4825-812E-D99B6EC3E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164" y="2811213"/>
            <a:ext cx="7620000" cy="2626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6873DE-DB54-4351-B9BC-C5D01D389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130" y="3489480"/>
            <a:ext cx="3977739" cy="5720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EEA77B-43CE-42CD-B0CF-D5CC76527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2974" y="4537153"/>
            <a:ext cx="4162380" cy="4629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B2308E-C65E-47C0-8093-4A2795E78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2034" y="5444504"/>
            <a:ext cx="4307929" cy="30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5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479C5C-5E6D-1447-8F14-8230401BC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Advertising</a:t>
            </a:r>
            <a:r>
              <a:rPr lang="en-US" dirty="0"/>
              <a:t> con Prezzo </a:t>
            </a:r>
            <a:r>
              <a:rPr lang="it-IT" dirty="0"/>
              <a:t>fissato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A21E0E-2CE6-4002-B230-3F8A90061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309890" y="1959102"/>
            <a:ext cx="9572220" cy="4457064"/>
          </a:xfrm>
        </p:spPr>
      </p:pic>
    </p:spTree>
    <p:extLst>
      <p:ext uri="{BB962C8B-B14F-4D97-AF65-F5344CB8AC3E}">
        <p14:creationId xmlns:p14="http://schemas.microsoft.com/office/powerpoint/2010/main" val="151872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3FDBD6-B1D2-FC44-888F-88E01EBD7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pricing e advertising combinati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8141788-D351-D141-A03A-CBFE41333B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Caso esatto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AAAC23B-5523-604D-9D4F-4707C691312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Un pricing TS learner per ogni bid</a:t>
            </a:r>
          </a:p>
          <a:p>
            <a:r>
              <a:rPr lang="it-IT"/>
              <a:t>A ogni round viene scelto un prezzo per ogni bid e le stime di probabilità di conversione e numero di ritorni sono utilizzare per scegliere la bid</a:t>
            </a:r>
          </a:p>
          <a:p>
            <a:r>
              <a:rPr lang="it-IT"/>
              <a:t>La bid è scelta come nel caso di prezzo fissato, ma qui ogni bid avrà prezzo, probabilità di conversione e numero di ritorni diversi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CB81BEA-853D-0841-9832-B45E5847D4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/>
              <a:t>Approssimazione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38F1ACC-DFF8-D14A-BD37-B14D56D05BA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/>
              <a:t>Assumiamo che la proporzione di click giornalieri tra le tre classi rimanga costante per ogni bid</a:t>
            </a:r>
          </a:p>
          <a:p>
            <a:r>
              <a:rPr lang="it-IT"/>
              <a:t>Probabilità di conversion e numero di ritorni non dipendono dalla bid</a:t>
            </a:r>
          </a:p>
          <a:p>
            <a:r>
              <a:rPr lang="it-IT"/>
              <a:t>Possiamo trattare pricing e advertising come se fossero indipendenti</a:t>
            </a:r>
          </a:p>
          <a:p>
            <a:r>
              <a:rPr lang="it-IT"/>
              <a:t>L’approssimazione regge nel nostro scenario</a:t>
            </a:r>
          </a:p>
        </p:txBody>
      </p:sp>
    </p:spTree>
    <p:extLst>
      <p:ext uri="{BB962C8B-B14F-4D97-AF65-F5344CB8AC3E}">
        <p14:creationId xmlns:p14="http://schemas.microsoft.com/office/powerpoint/2010/main" val="4205277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8F72F2-F1F8-1641-942B-93B258431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Scenario e </a:t>
            </a:r>
            <a:r>
              <a:rPr lang="en-US" dirty="0"/>
              <a:t>environment</a:t>
            </a:r>
            <a:r>
              <a:rPr lang="it-IT" dirty="0"/>
              <a:t>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E8CE345-326F-C648-BF1F-7B2E266A1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4128" y="3265486"/>
            <a:ext cx="4754880" cy="822960"/>
          </a:xfrm>
        </p:spPr>
        <p:txBody>
          <a:bodyPr/>
          <a:lstStyle/>
          <a:p>
            <a:r>
              <a:rPr lang="it-IT" dirty="0"/>
              <a:t>Advertising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F82AE99-EDE4-AC44-8255-725C9CA701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4128" y="4053638"/>
            <a:ext cx="4754880" cy="2219146"/>
          </a:xfrm>
        </p:spPr>
        <p:txBody>
          <a:bodyPr vert="horz" lIns="45720" tIns="45720" rIns="45720" bIns="45720" rtlCol="0" anchor="t">
            <a:normAutofit lnSpcReduction="10000"/>
          </a:bodyPr>
          <a:lstStyle/>
          <a:p>
            <a:r>
              <a:rPr lang="it-IT" dirty="0"/>
              <a:t>Pubblicità usata per attrarre client sul sito</a:t>
            </a:r>
          </a:p>
          <a:p>
            <a:r>
              <a:rPr lang="it-IT" dirty="0"/>
              <a:t>Budget illimitato per le campagne</a:t>
            </a:r>
          </a:p>
          <a:p>
            <a:r>
              <a:rPr lang="it-IT" dirty="0"/>
              <a:t>Ogni nuovo click comporta un costo basato sulla </a:t>
            </a:r>
            <a:r>
              <a:rPr lang="it-IT" dirty="0" err="1"/>
              <a:t>bid</a:t>
            </a:r>
            <a:r>
              <a:rPr lang="it-IT" dirty="0"/>
              <a:t> della campagna pubblicitaria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044A3DD-8E83-414A-BF40-9A2E5C0EA9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90888" y="3265486"/>
            <a:ext cx="4754880" cy="822960"/>
          </a:xfrm>
        </p:spPr>
        <p:txBody>
          <a:bodyPr/>
          <a:lstStyle/>
          <a:p>
            <a:r>
              <a:rPr lang="en-US" dirty="0"/>
              <a:t>Pricing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5DEF589-342D-5542-9C41-8BDA5BF4BA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90888" y="4053638"/>
            <a:ext cx="4754880" cy="2219146"/>
          </a:xfrm>
        </p:spPr>
        <p:txBody>
          <a:bodyPr vert="horz" lIns="45720" tIns="45720" rIns="45720" bIns="45720" rtlCol="0" anchor="t">
            <a:normAutofit lnSpcReduction="10000"/>
          </a:bodyPr>
          <a:lstStyle/>
          <a:p>
            <a:r>
              <a:rPr lang="it-IT" dirty="0"/>
              <a:t>I nuovi utenti decideranno se comprare o no il prodotto a un certo prezzo</a:t>
            </a:r>
          </a:p>
          <a:p>
            <a:r>
              <a:rPr lang="it-IT" dirty="0"/>
              <a:t>Una volta acquistato il prodotto, un cliente può decidere di tornare e acquistarlo nuovamente allo stesso prezzo nei 30 giorni successi al primo acquisto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92D1D0CE-C076-9042-A592-73FCC1E18EB5}"/>
              </a:ext>
            </a:extLst>
          </p:cNvPr>
          <p:cNvSpPr txBox="1">
            <a:spLocks/>
          </p:cNvSpPr>
          <p:nvPr/>
        </p:nvSpPr>
        <p:spPr>
          <a:xfrm>
            <a:off x="1024128" y="2286000"/>
            <a:ext cx="9720073" cy="742950"/>
          </a:xfrm>
          <a:prstGeom prst="rect">
            <a:avLst/>
          </a:prstGeom>
        </p:spPr>
        <p:txBody>
          <a:bodyPr vert="horz" lIns="137160" tIns="45720" rIns="13716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2300" b="0" kern="1200" cap="none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tx1"/>
                </a:solidFill>
              </a:rPr>
              <a:t>Un e-commerce specializzato in prodotti per il fitness deve affrontare il problema di vendere il suo nuovo sport drink</a:t>
            </a:r>
          </a:p>
        </p:txBody>
      </p:sp>
    </p:spTree>
    <p:extLst>
      <p:ext uri="{BB962C8B-B14F-4D97-AF65-F5344CB8AC3E}">
        <p14:creationId xmlns:p14="http://schemas.microsoft.com/office/powerpoint/2010/main" val="1536221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5D40942-D81C-476E-B4EA-67B0EB83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it-IT" dirty="0"/>
              <a:t>Advertising con Prezzo fissato</a:t>
            </a:r>
            <a:endParaRPr lang="en-US" dirty="0"/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424B55A2-BFCC-44EE-B681-3FD315B99E3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4336" y="3015966"/>
            <a:ext cx="6864843" cy="1993717"/>
          </a:xfrm>
        </p:spPr>
      </p:pic>
      <p:pic>
        <p:nvPicPr>
          <p:cNvPr id="11" name="Content Placeholder 10" descr="Diagram&#10;&#10;Description automatically generated">
            <a:extLst>
              <a:ext uri="{FF2B5EF4-FFF2-40B4-BE49-F238E27FC236}">
                <a16:creationId xmlns:a16="http://schemas.microsoft.com/office/drawing/2014/main" id="{054A365C-5EB1-4581-A12B-B95EF9483A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19179" y="2890055"/>
            <a:ext cx="4025350" cy="2503920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42FA020-D980-4364-A5C3-5D04E92C3635}"/>
              </a:ext>
            </a:extLst>
          </p:cNvPr>
          <p:cNvSpPr txBox="1"/>
          <p:nvPr/>
        </p:nvSpPr>
        <p:spPr>
          <a:xfrm>
            <a:off x="8162582" y="5940817"/>
            <a:ext cx="1938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/>
              <a:t>Caso approssimato</a:t>
            </a:r>
            <a:endParaRPr lang="it-IT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DCB333-52C3-45DA-B889-BF3F53A2576F}"/>
              </a:ext>
            </a:extLst>
          </p:cNvPr>
          <p:cNvSpPr txBox="1"/>
          <p:nvPr/>
        </p:nvSpPr>
        <p:spPr>
          <a:xfrm>
            <a:off x="3056106" y="5940817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/>
              <a:t>Caso esatto</a:t>
            </a:r>
          </a:p>
        </p:txBody>
      </p:sp>
    </p:spTree>
    <p:extLst>
      <p:ext uri="{BB962C8B-B14F-4D97-AF65-F5344CB8AC3E}">
        <p14:creationId xmlns:p14="http://schemas.microsoft.com/office/powerpoint/2010/main" val="3269333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479C5C-5E6D-1447-8F14-8230401BC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pricing e advertising combinati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B64039-60B6-4B25-8F3A-F8F32CE6F5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" t="1" r="11520" b="-1"/>
          <a:stretch/>
        </p:blipFill>
        <p:spPr>
          <a:xfrm>
            <a:off x="144786" y="2705493"/>
            <a:ext cx="5968444" cy="3143084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9B83036E-3B94-4935-BB6D-5E807D901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255" t="-1" r="11868" b="1"/>
          <a:stretch/>
        </p:blipFill>
        <p:spPr>
          <a:xfrm>
            <a:off x="6096000" y="2705458"/>
            <a:ext cx="5968443" cy="3144158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B3E0948-0097-4983-8CE9-745B47B733F7}"/>
              </a:ext>
            </a:extLst>
          </p:cNvPr>
          <p:cNvSpPr txBox="1"/>
          <p:nvPr/>
        </p:nvSpPr>
        <p:spPr>
          <a:xfrm>
            <a:off x="8089533" y="5940817"/>
            <a:ext cx="1938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/>
              <a:t>Caso approssimato</a:t>
            </a:r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6C78BE-1F3A-475C-9D1C-0F20586872C9}"/>
              </a:ext>
            </a:extLst>
          </p:cNvPr>
          <p:cNvSpPr txBox="1"/>
          <p:nvPr/>
        </p:nvSpPr>
        <p:spPr>
          <a:xfrm>
            <a:off x="2554171" y="5940817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/>
              <a:t>Caso esatto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6DA48A-2CF7-47A0-AB57-45D2087EE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7102" y="2013036"/>
            <a:ext cx="1154195" cy="60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926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9FE7E6-FC8B-DD41-A505-FFEA5E76E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pricing</a:t>
            </a:r>
            <a:r>
              <a:rPr lang="it-IT" dirty="0"/>
              <a:t> e advertising combinati con disc.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A183687-ECBD-E242-89D1-83616E306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Simile al caso senza discriminazione, qui per ogni </a:t>
            </a:r>
            <a:r>
              <a:rPr lang="it-IT" dirty="0" err="1"/>
              <a:t>bid</a:t>
            </a:r>
            <a:r>
              <a:rPr lang="it-IT" dirty="0"/>
              <a:t> abbiamo un </a:t>
            </a:r>
            <a:r>
              <a:rPr lang="it-IT" dirty="0" err="1"/>
              <a:t>context</a:t>
            </a:r>
            <a:r>
              <a:rPr lang="it-IT" dirty="0"/>
              <a:t> generator e quindi per ogni </a:t>
            </a:r>
            <a:r>
              <a:rPr lang="it-IT" dirty="0" err="1"/>
              <a:t>bid</a:t>
            </a:r>
            <a:r>
              <a:rPr lang="it-IT" dirty="0"/>
              <a:t> può essere </a:t>
            </a:r>
            <a:r>
              <a:rPr lang="it-IT" dirty="0" err="1"/>
              <a:t>pullato</a:t>
            </a:r>
            <a:r>
              <a:rPr lang="it-IT" dirty="0"/>
              <a:t> più di un prezzo</a:t>
            </a:r>
          </a:p>
          <a:p>
            <a:pPr marL="0" indent="0">
              <a:buNone/>
            </a:pPr>
            <a:r>
              <a:rPr lang="it-IT" dirty="0"/>
              <a:t>Ad ogni round la </a:t>
            </a:r>
            <a:r>
              <a:rPr lang="it-IT" dirty="0" err="1"/>
              <a:t>bid</a:t>
            </a:r>
            <a:r>
              <a:rPr lang="it-IT" dirty="0"/>
              <a:t> è scelta come: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Anche in questo caso abbiamo la versione approssimata con </a:t>
            </a:r>
            <a:r>
              <a:rPr lang="it-IT" dirty="0" err="1"/>
              <a:t>pricing</a:t>
            </a:r>
            <a:r>
              <a:rPr lang="it-IT" dirty="0"/>
              <a:t> e advertising indipendenti</a:t>
            </a:r>
          </a:p>
          <a:p>
            <a:pPr marL="0" indent="0">
              <a:buNone/>
            </a:pPr>
            <a:r>
              <a:rPr lang="it-IT" dirty="0"/>
              <a:t>La generazione dei contesti può essere </a:t>
            </a:r>
            <a:r>
              <a:rPr lang="it-IT" dirty="0" err="1"/>
              <a:t>greedy</a:t>
            </a:r>
            <a:r>
              <a:rPr lang="it-IT" dirty="0"/>
              <a:t> o brute-force, incrementale o da zero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DB73E8-DE4D-4BCA-9003-5942ED05A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237" y="3477803"/>
            <a:ext cx="7101526" cy="81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32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5D40942-D81C-476E-B4EA-67B0EB83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it-IT" dirty="0" err="1"/>
              <a:t>pricing</a:t>
            </a:r>
            <a:r>
              <a:rPr lang="it-IT" dirty="0"/>
              <a:t> e advertising combinati con disc.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24B55A2-BFCC-44EE-B681-3FD315B99E3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543317" y="2760864"/>
            <a:ext cx="6292270" cy="2503920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54A365C-5EB1-4581-A12B-B95EF9483A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7325752" y="2743224"/>
            <a:ext cx="3612204" cy="3049403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42FA020-D980-4364-A5C3-5D04E92C3635}"/>
              </a:ext>
            </a:extLst>
          </p:cNvPr>
          <p:cNvSpPr txBox="1"/>
          <p:nvPr/>
        </p:nvSpPr>
        <p:spPr>
          <a:xfrm>
            <a:off x="8162582" y="5940817"/>
            <a:ext cx="1938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/>
              <a:t>Caso approssimato</a:t>
            </a:r>
            <a:endParaRPr lang="it-IT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DCB333-52C3-45DA-B889-BF3F53A2576F}"/>
              </a:ext>
            </a:extLst>
          </p:cNvPr>
          <p:cNvSpPr txBox="1"/>
          <p:nvPr/>
        </p:nvSpPr>
        <p:spPr>
          <a:xfrm>
            <a:off x="3056106" y="5940817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/>
              <a:t>Caso esatto</a:t>
            </a:r>
          </a:p>
        </p:txBody>
      </p:sp>
    </p:spTree>
    <p:extLst>
      <p:ext uri="{BB962C8B-B14F-4D97-AF65-F5344CB8AC3E}">
        <p14:creationId xmlns:p14="http://schemas.microsoft.com/office/powerpoint/2010/main" val="3855914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479C5C-5E6D-1447-8F14-8230401BC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pricing e advertising combinati con disc.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B64039-60B6-4B25-8F3A-F8F32CE6F5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" t="1" r="11327" b="-1"/>
          <a:stretch/>
        </p:blipFill>
        <p:spPr>
          <a:xfrm>
            <a:off x="144786" y="2705493"/>
            <a:ext cx="5968444" cy="3143084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9B83036E-3B94-4935-BB6D-5E807D901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-1" r="11612" b="1"/>
          <a:stretch/>
        </p:blipFill>
        <p:spPr>
          <a:xfrm>
            <a:off x="6096000" y="2705458"/>
            <a:ext cx="5968443" cy="3144158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B3E0948-0097-4983-8CE9-745B47B733F7}"/>
              </a:ext>
            </a:extLst>
          </p:cNvPr>
          <p:cNvSpPr txBox="1"/>
          <p:nvPr/>
        </p:nvSpPr>
        <p:spPr>
          <a:xfrm>
            <a:off x="8089533" y="5940817"/>
            <a:ext cx="1938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/>
              <a:t>Caso approssimato</a:t>
            </a:r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6C78BE-1F3A-475C-9D1C-0F20586872C9}"/>
              </a:ext>
            </a:extLst>
          </p:cNvPr>
          <p:cNvSpPr txBox="1"/>
          <p:nvPr/>
        </p:nvSpPr>
        <p:spPr>
          <a:xfrm>
            <a:off x="2554171" y="5940817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/>
              <a:t>Caso esatto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D57B77-4E2F-4A8F-8432-952D61D21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3214" y="1592649"/>
            <a:ext cx="1221971" cy="98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77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479C5C-5E6D-1447-8F14-8230401BC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pricing e advertising combinati con disc.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B64039-60B6-4B25-8F3A-F8F32CE6F5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" t="1" r="11327" b="-1"/>
          <a:stretch/>
        </p:blipFill>
        <p:spPr>
          <a:xfrm>
            <a:off x="144786" y="2705493"/>
            <a:ext cx="5968444" cy="3143084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9B83036E-3B94-4935-BB6D-5E807D901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-1" r="11612" b="1"/>
          <a:stretch/>
        </p:blipFill>
        <p:spPr>
          <a:xfrm>
            <a:off x="6096000" y="2705458"/>
            <a:ext cx="5968443" cy="3144158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B3E0948-0097-4983-8CE9-745B47B733F7}"/>
              </a:ext>
            </a:extLst>
          </p:cNvPr>
          <p:cNvSpPr txBox="1"/>
          <p:nvPr/>
        </p:nvSpPr>
        <p:spPr>
          <a:xfrm>
            <a:off x="8089533" y="5940817"/>
            <a:ext cx="1938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/>
              <a:t>Caso approssimato</a:t>
            </a:r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6C78BE-1F3A-475C-9D1C-0F20586872C9}"/>
              </a:ext>
            </a:extLst>
          </p:cNvPr>
          <p:cNvSpPr txBox="1"/>
          <p:nvPr/>
        </p:nvSpPr>
        <p:spPr>
          <a:xfrm>
            <a:off x="2554171" y="5940817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/>
              <a:t>Caso esatto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68363E-7D44-4774-A936-798BCA273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3214" y="1592649"/>
            <a:ext cx="1221971" cy="98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9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479C5C-5E6D-1447-8F14-8230401BC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pricing e advertising combinati con disc.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B64039-60B6-4B25-8F3A-F8F32CE6F5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" t="1" r="11327" b="-1"/>
          <a:stretch/>
        </p:blipFill>
        <p:spPr>
          <a:xfrm>
            <a:off x="144786" y="2705493"/>
            <a:ext cx="5968444" cy="3143084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9B83036E-3B94-4935-BB6D-5E807D901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255" t="33" r="11868" b="-33"/>
          <a:stretch/>
        </p:blipFill>
        <p:spPr>
          <a:xfrm>
            <a:off x="6096000" y="2705458"/>
            <a:ext cx="5968443" cy="3144158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B3E0948-0097-4983-8CE9-745B47B733F7}"/>
              </a:ext>
            </a:extLst>
          </p:cNvPr>
          <p:cNvSpPr txBox="1"/>
          <p:nvPr/>
        </p:nvSpPr>
        <p:spPr>
          <a:xfrm>
            <a:off x="8089533" y="5940817"/>
            <a:ext cx="1938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/>
              <a:t>Caso approssimato</a:t>
            </a:r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6C78BE-1F3A-475C-9D1C-0F20586872C9}"/>
              </a:ext>
            </a:extLst>
          </p:cNvPr>
          <p:cNvSpPr txBox="1"/>
          <p:nvPr/>
        </p:nvSpPr>
        <p:spPr>
          <a:xfrm>
            <a:off x="2554171" y="5940817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/>
              <a:t>Caso esatto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385F87-D439-41AA-AB9C-9840EB8FD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3214" y="1592649"/>
            <a:ext cx="1221971" cy="98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87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ma 12">
            <a:extLst>
              <a:ext uri="{FF2B5EF4-FFF2-40B4-BE49-F238E27FC236}">
                <a16:creationId xmlns:a16="http://schemas.microsoft.com/office/drawing/2014/main" id="{31855E34-85FF-5C40-9DA4-73CC651921F6}"/>
              </a:ext>
            </a:extLst>
          </p:cNvPr>
          <p:cNvGraphicFramePr/>
          <p:nvPr/>
        </p:nvGraphicFramePr>
        <p:xfrm>
          <a:off x="894820" y="2064863"/>
          <a:ext cx="5448830" cy="4129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olo 1">
            <a:extLst>
              <a:ext uri="{FF2B5EF4-FFF2-40B4-BE49-F238E27FC236}">
                <a16:creationId xmlns:a16="http://schemas.microsoft.com/office/drawing/2014/main" id="{C7A19894-960D-124E-92B9-1DFD5C9D0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Classi di clienti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58AA32A-D6AA-F14F-A3DD-2D137BB005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/>
              <a:t>Classi </a:t>
            </a:r>
            <a:r>
              <a:rPr lang="it-IT"/>
              <a:t>caratterizzate</a:t>
            </a:r>
            <a:r>
              <a:rPr lang="it-IT" dirty="0"/>
              <a:t> da: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B2E52C1-4A60-7243-A8FC-59A00542FE9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45720" tIns="45720" rIns="45720" bIns="45720" rtlCol="0" anchor="t">
            <a:noAutofit/>
          </a:bodyPr>
          <a:lstStyle/>
          <a:p>
            <a:pPr marL="264795" lvl="1"/>
            <a:r>
              <a:rPr lang="it-IT" sz="2200" dirty="0"/>
              <a:t>Numero di nuovi click giornalieri in funzione della </a:t>
            </a:r>
            <a:r>
              <a:rPr lang="it-IT" sz="2200" dirty="0" err="1"/>
              <a:t>bid</a:t>
            </a:r>
            <a:endParaRPr lang="it-IT" sz="2200"/>
          </a:p>
          <a:p>
            <a:pPr marL="264795" lvl="1"/>
            <a:r>
              <a:rPr lang="it-IT" sz="2200" dirty="0"/>
              <a:t>Costo per click in funzione della </a:t>
            </a:r>
            <a:r>
              <a:rPr lang="it-IT" sz="2200" dirty="0" err="1"/>
              <a:t>bid</a:t>
            </a:r>
            <a:endParaRPr lang="it-IT" sz="2200"/>
          </a:p>
          <a:p>
            <a:pPr marL="264795" lvl="1"/>
            <a:r>
              <a:rPr lang="it-IT" sz="2200" dirty="0"/>
              <a:t>Probabilità che un utente compri il prodotto a un dato prezzo</a:t>
            </a:r>
          </a:p>
          <a:p>
            <a:pPr marL="264795" lvl="1"/>
            <a:r>
              <a:rPr lang="it-IT" sz="2200"/>
              <a:t>Distribuzione</a:t>
            </a:r>
            <a:r>
              <a:rPr lang="it-IT" sz="2200" dirty="0"/>
              <a:t> di probabilità sul numero di volte che un utente tornerà a comprare il prodotto nei 30 giorni successivi al primo acquisto</a:t>
            </a:r>
          </a:p>
          <a:p>
            <a:pPr marL="264795" lvl="1"/>
            <a:endParaRPr lang="it-IT" sz="22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6F98856-2D43-D54F-AB59-4EE73F91F79E}"/>
              </a:ext>
            </a:extLst>
          </p:cNvPr>
          <p:cNvSpPr txBox="1"/>
          <p:nvPr/>
        </p:nvSpPr>
        <p:spPr>
          <a:xfrm>
            <a:off x="3036150" y="3888946"/>
            <a:ext cx="730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C3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B37093D-5675-3848-8CCE-E5786B220466}"/>
              </a:ext>
            </a:extLst>
          </p:cNvPr>
          <p:cNvSpPr txBox="1"/>
          <p:nvPr/>
        </p:nvSpPr>
        <p:spPr>
          <a:xfrm>
            <a:off x="4464754" y="3888945"/>
            <a:ext cx="730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C2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7E7310B-C8A4-9542-9845-A05CDB148AD8}"/>
              </a:ext>
            </a:extLst>
          </p:cNvPr>
          <p:cNvSpPr txBox="1"/>
          <p:nvPr/>
        </p:nvSpPr>
        <p:spPr>
          <a:xfrm>
            <a:off x="1707872" y="3888945"/>
            <a:ext cx="738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C1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1E7ABF5-892C-3942-A5BC-96DCC273F79D}"/>
              </a:ext>
            </a:extLst>
          </p:cNvPr>
          <p:cNvSpPr txBox="1"/>
          <p:nvPr/>
        </p:nvSpPr>
        <p:spPr>
          <a:xfrm>
            <a:off x="1707872" y="5677589"/>
            <a:ext cx="1624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Under 30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56D4271-4947-E344-B393-AE4355CDBEE7}"/>
              </a:ext>
            </a:extLst>
          </p:cNvPr>
          <p:cNvSpPr txBox="1"/>
          <p:nvPr/>
        </p:nvSpPr>
        <p:spPr>
          <a:xfrm>
            <a:off x="3733130" y="5677589"/>
            <a:ext cx="1364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Sportivo</a:t>
            </a:r>
          </a:p>
        </p:txBody>
      </p:sp>
    </p:spTree>
    <p:extLst>
      <p:ext uri="{BB962C8B-B14F-4D97-AF65-F5344CB8AC3E}">
        <p14:creationId xmlns:p14="http://schemas.microsoft.com/office/powerpoint/2010/main" val="4103532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700125F7-1FCA-428A-9477-37ABB10A32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23883" y="2478848"/>
            <a:ext cx="4354672" cy="3341687"/>
          </a:xfrm>
        </p:spPr>
      </p:pic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CC986605-38AD-4BC2-AA34-D659EC39CA7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40715" y="2478848"/>
            <a:ext cx="4455582" cy="3341687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56F0639-5C42-44D4-85FB-0066A5055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Funzioni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classi</a:t>
            </a:r>
            <a:endParaRPr lang="en-US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3A5C1E2-1C6F-4694-BFA5-E93C49089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4128" y="1943964"/>
            <a:ext cx="4754880" cy="822960"/>
          </a:xfrm>
        </p:spPr>
        <p:txBody>
          <a:bodyPr/>
          <a:lstStyle/>
          <a:p>
            <a:r>
              <a:rPr lang="en-US" dirty="0"/>
              <a:t>Click </a:t>
            </a:r>
            <a:r>
              <a:rPr lang="en-US" dirty="0" err="1"/>
              <a:t>giornalieri</a:t>
            </a:r>
            <a:endParaRPr lang="en-US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5A2FE3E-CD8E-43F5-8051-B918812E08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89320" y="1943964"/>
            <a:ext cx="4754880" cy="822960"/>
          </a:xfrm>
        </p:spPr>
        <p:txBody>
          <a:bodyPr/>
          <a:lstStyle/>
          <a:p>
            <a:r>
              <a:rPr lang="it-IT" dirty="0"/>
              <a:t>Costo per click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25D1E1B1-0E3E-4059-B810-C9C6E444F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251" y="6006201"/>
            <a:ext cx="4275532" cy="315366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AD45A1A-0B44-481F-8D3C-D4964B828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0461" y="6005018"/>
            <a:ext cx="1859279" cy="34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00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6F0639-5C42-44D4-85FB-0066A5055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Funzioni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classi</a:t>
            </a:r>
            <a:endParaRPr lang="en-US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3A5C1E2-1C6F-4694-BFA5-E93C49089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4128" y="1943964"/>
            <a:ext cx="4754880" cy="822960"/>
          </a:xfrm>
        </p:spPr>
        <p:txBody>
          <a:bodyPr/>
          <a:lstStyle/>
          <a:p>
            <a:r>
              <a:rPr lang="it-IT" dirty="0"/>
              <a:t>Probabilità di conversione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700125F7-1FCA-428A-9477-37ABB10A32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1223883" y="2516689"/>
            <a:ext cx="4354672" cy="3266004"/>
          </a:xfrm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5A2FE3E-CD8E-43F5-8051-B918812E08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89320" y="1943964"/>
            <a:ext cx="4754880" cy="822960"/>
          </a:xfrm>
        </p:spPr>
        <p:txBody>
          <a:bodyPr/>
          <a:lstStyle/>
          <a:p>
            <a:r>
              <a:rPr lang="en-US" dirty="0" err="1"/>
              <a:t>Numero</a:t>
            </a:r>
            <a:r>
              <a:rPr lang="en-US" dirty="0"/>
              <a:t> di </a:t>
            </a:r>
            <a:r>
              <a:rPr lang="en-US" dirty="0" err="1"/>
              <a:t>ritorni</a:t>
            </a:r>
            <a:endParaRPr lang="en-US" dirty="0"/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CC986605-38AD-4BC2-AA34-D659EC39CA7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/>
          <a:stretch/>
        </p:blipFill>
        <p:spPr>
          <a:xfrm>
            <a:off x="6140715" y="2478848"/>
            <a:ext cx="4455582" cy="3341686"/>
          </a:xfr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F4AD885-D458-4FA9-8EE6-C63AA0D2E273}"/>
              </a:ext>
            </a:extLst>
          </p:cNvPr>
          <p:cNvSpPr txBox="1"/>
          <p:nvPr/>
        </p:nvSpPr>
        <p:spPr>
          <a:xfrm>
            <a:off x="2278060" y="5950711"/>
            <a:ext cx="2371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Interpolation of points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F3A91D3-8EEB-4494-861C-E661124B3A6F}"/>
              </a:ext>
            </a:extLst>
          </p:cNvPr>
          <p:cNvSpPr txBox="1"/>
          <p:nvPr/>
        </p:nvSpPr>
        <p:spPr>
          <a:xfrm>
            <a:off x="7306516" y="5950711"/>
            <a:ext cx="2371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Gaussian distribution</a:t>
            </a:r>
          </a:p>
        </p:txBody>
      </p:sp>
    </p:spTree>
    <p:extLst>
      <p:ext uri="{BB962C8B-B14F-4D97-AF65-F5344CB8AC3E}">
        <p14:creationId xmlns:p14="http://schemas.microsoft.com/office/powerpoint/2010/main" val="1978949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1AD818-6CD5-4946-BB88-694600D6F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Funzione obiettivo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6B521B7-6378-0F42-A382-BE8F45D99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45720" tIns="45720" rIns="45720" bIns="45720" rtlCol="0" anchor="t">
            <a:normAutofit/>
          </a:bodyPr>
          <a:lstStyle/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Per ogni classe di clienti:</a:t>
            </a:r>
          </a:p>
          <a:p>
            <a:pPr marL="470535" lvl="1" indent="-342900">
              <a:buFont typeface="+mj-lt"/>
              <a:buAutoNum type="arabicPeriod"/>
            </a:pPr>
            <a:r>
              <a:rPr lang="it-IT" sz="2200" dirty="0"/>
              <a:t>Iterare sui prezzi per massimizzare il termine della </a:t>
            </a:r>
            <a:r>
              <a:rPr lang="it-IT" sz="2200" dirty="0" err="1"/>
              <a:t>reward</a:t>
            </a:r>
            <a:r>
              <a:rPr lang="it-IT" sz="2200" dirty="0"/>
              <a:t> che dipende solo dal prezzo</a:t>
            </a:r>
          </a:p>
          <a:p>
            <a:pPr marL="470535" lvl="1" indent="-342900">
              <a:buFont typeface="+mj-lt"/>
              <a:buAutoNum type="arabicPeriod"/>
            </a:pPr>
            <a:r>
              <a:rPr lang="it-IT" sz="2200" dirty="0"/>
              <a:t>Fissare il miglior prezzo e iterare sulle </a:t>
            </a:r>
            <a:r>
              <a:rPr lang="it-IT" sz="2200" dirty="0" err="1"/>
              <a:t>bid</a:t>
            </a:r>
            <a:r>
              <a:rPr lang="it-IT" sz="2200" dirty="0"/>
              <a:t> per massimizzare la funzione obiettivo completa</a:t>
            </a:r>
          </a:p>
          <a:p>
            <a:r>
              <a:rPr lang="it-IT" dirty="0"/>
              <a:t>Complessità: </a:t>
            </a:r>
            <a:r>
              <a:rPr lang="it-IT" b="1" i="1" dirty="0"/>
              <a:t>O(#classi · (#prezzi + #bid)) </a:t>
            </a:r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FA2FF9E-110D-4C02-985E-90825110D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880" y="2286000"/>
            <a:ext cx="9562239" cy="88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212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615A58-4F06-2446-8E4A-3051793AA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Online learning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3C5D850-40CC-0243-B4F0-6C791C450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45720" tIns="45720" rIns="45720" bIns="45720" rtlCol="0" anchor="t">
            <a:normAutofit/>
          </a:bodyPr>
          <a:lstStyle/>
          <a:p>
            <a:pPr marL="264795" lvl="1"/>
            <a:endParaRPr lang="it-IT" sz="2200" dirty="0"/>
          </a:p>
          <a:p>
            <a:pPr marL="264795" lvl="1"/>
            <a:r>
              <a:rPr lang="it-IT" sz="2200" dirty="0"/>
              <a:t>Tutti i parametri della funzione obiettivo sono sconosciuti</a:t>
            </a:r>
          </a:p>
          <a:p>
            <a:pPr marL="264795" lvl="1"/>
            <a:r>
              <a:rPr lang="it-IT" sz="2200" dirty="0"/>
              <a:t>Set di candidati per prezzi e </a:t>
            </a:r>
            <a:r>
              <a:rPr lang="it-IT" sz="2200" dirty="0" err="1"/>
              <a:t>bid</a:t>
            </a:r>
            <a:endParaRPr lang="it-IT" sz="2200" dirty="0"/>
          </a:p>
          <a:p>
            <a:pPr marL="264795" lvl="1"/>
            <a:r>
              <a:rPr lang="it-IT" sz="2200" dirty="0"/>
              <a:t>Per ogni giorno selezionare una coppia di prezzo e </a:t>
            </a:r>
            <a:r>
              <a:rPr lang="it-IT" sz="2200" dirty="0" err="1"/>
              <a:t>bid</a:t>
            </a:r>
            <a:r>
              <a:rPr lang="it-IT" sz="2200" dirty="0"/>
              <a:t> per ogni classe di clienti, osservare la realizzazione dei parametri sconosciuti e aggiornarne la stima</a:t>
            </a:r>
          </a:p>
          <a:p>
            <a:r>
              <a:rPr lang="it-IT" b="1" dirty="0"/>
              <a:t>Ritardo nel feedback</a:t>
            </a:r>
            <a:r>
              <a:rPr lang="it-IT" dirty="0"/>
              <a:t>: la </a:t>
            </a:r>
            <a:r>
              <a:rPr lang="it-IT" dirty="0" err="1"/>
              <a:t>reward</a:t>
            </a:r>
            <a:r>
              <a:rPr lang="it-IT" dirty="0"/>
              <a:t> di un giorno è disponibile solamente dopo 30 giorni perché deve tenere in considerazione il numero di volte in cui un utente è tornato a comprare il prodotto nei 30 giorni successive al primo acquisto</a:t>
            </a:r>
          </a:p>
        </p:txBody>
      </p:sp>
    </p:spTree>
    <p:extLst>
      <p:ext uri="{BB962C8B-B14F-4D97-AF65-F5344CB8AC3E}">
        <p14:creationId xmlns:p14="http://schemas.microsoft.com/office/powerpoint/2010/main" val="213299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A7B4C-6DC6-4EF1-B7DB-77917590D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Dati aggregati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B1176-257F-48D7-A284-D345A5A42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45720" tIns="45720" rIns="45720" bIns="45720" rtlCol="0" anchor="t">
            <a:normAutofit lnSpcReduction="10000"/>
          </a:bodyPr>
          <a:lstStyle/>
          <a:p>
            <a:r>
              <a:rPr lang="it-IT" dirty="0"/>
              <a:t>Lavorando con dati aggregati, considerando due o più classi come un’unica classe, la probabilità di conversione e il numero medio di ritorni dipenderanno sia dal prezzo che dalla </a:t>
            </a:r>
            <a:r>
              <a:rPr lang="it-IT" dirty="0" err="1"/>
              <a:t>bid</a:t>
            </a: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Deve essere tenuto in considerazione soprattutto per l’ottimizzazione combinata di pricing e advertising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DEE7B-32B3-4A7B-BD6C-D5807F265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3677261"/>
            <a:ext cx="5291831" cy="5309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E91BD9-D202-41D5-A720-EDDAB53F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728" y="4549140"/>
            <a:ext cx="4732435" cy="59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961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76858636-B683-40EB-A917-A8047BFB9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Pricing con bid </a:t>
            </a:r>
            <a:r>
              <a:rPr lang="en-US" dirty="0" err="1"/>
              <a:t>fissata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19117416-D745-4633-8F75-59E8137C4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/>
          <a:lstStyle/>
          <a:p>
            <a:r>
              <a:rPr lang="en-US" dirty="0"/>
              <a:t>Upper confidence bound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5A8DCB91-F712-4FDB-996D-2315FCE363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vert="horz" lIns="45720" tIns="45720" rIns="45720" bIns="45720" rtlCol="0" anchor="t">
            <a:normAutofit fontScale="92500"/>
          </a:bodyPr>
          <a:lstStyle/>
          <a:p>
            <a:r>
              <a:rPr lang="it-IT" dirty="0" err="1"/>
              <a:t>Upper</a:t>
            </a:r>
            <a:r>
              <a:rPr lang="it-IT" dirty="0"/>
              <a:t> </a:t>
            </a:r>
            <a:r>
              <a:rPr lang="it-IT" dirty="0" err="1"/>
              <a:t>bound</a:t>
            </a:r>
            <a:r>
              <a:rPr lang="it-IT" dirty="0"/>
              <a:t> probabilità di conversione: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 err="1"/>
              <a:t>Upper</a:t>
            </a:r>
            <a:r>
              <a:rPr lang="it-IT" dirty="0"/>
              <a:t> </a:t>
            </a:r>
            <a:r>
              <a:rPr lang="it-IT" dirty="0" err="1"/>
              <a:t>bound</a:t>
            </a:r>
            <a:r>
              <a:rPr lang="it-IT" dirty="0"/>
              <a:t> numero medio di ritorni:</a:t>
            </a:r>
          </a:p>
          <a:p>
            <a:endParaRPr lang="it-IT" dirty="0"/>
          </a:p>
          <a:p>
            <a:r>
              <a:rPr lang="it-IT" dirty="0"/>
              <a:t>Ogni round selezionare il prezzo:</a:t>
            </a:r>
          </a:p>
          <a:p>
            <a:endParaRPr lang="it-IT" dirty="0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007CBC1D-CD19-412E-BA5A-926521E00C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/>
          <a:lstStyle/>
          <a:p>
            <a:r>
              <a:rPr lang="en-US" dirty="0"/>
              <a:t>Thompson sampling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D125C5C7-A8CC-4B69-9F96-FA561DDA98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 vert="horz" lIns="45720" tIns="45720" rIns="45720" bIns="45720" rtlCol="0" anchor="t">
            <a:normAutofit fontScale="92500"/>
          </a:bodyPr>
          <a:lstStyle/>
          <a:p>
            <a:r>
              <a:rPr lang="it-IT" dirty="0"/>
              <a:t>Distribuzione Beta per la probabilità di conversione</a:t>
            </a:r>
          </a:p>
          <a:p>
            <a:r>
              <a:rPr lang="it-IT" dirty="0"/>
              <a:t>Distribuzione Gaussiana per il numero medio di ritorni, i parametri sono media e deviazione standard delle osservazioni</a:t>
            </a:r>
          </a:p>
          <a:p>
            <a:r>
              <a:rPr lang="it-IT" dirty="0"/>
              <a:t>Ogni round selezionare il prezzo:</a:t>
            </a:r>
          </a:p>
          <a:p>
            <a:endParaRPr lang="it-IT" dirty="0"/>
          </a:p>
          <a:p>
            <a:r>
              <a:rPr lang="it-IT" dirty="0"/>
              <a:t>Dove probabilità di conversione e numero di ritorni sono campionati dalle distribuzioni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7D02D6-2319-4DD4-A809-0F74AF6B0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912" y="3429001"/>
            <a:ext cx="2914098" cy="4264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FC2C6D-57D9-4504-834B-CC3D54762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910" y="4355850"/>
            <a:ext cx="4392891" cy="4463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E68B9F-A896-4FDA-AC85-10E9AF3C2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018" y="5324504"/>
            <a:ext cx="3462677" cy="3234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CFAC346-E4E5-4ABF-805C-613FFDA2EC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7713" y="5169231"/>
            <a:ext cx="3461229" cy="31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991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e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22378848_win32" id="{5934F692-2072-8648-8728-5279CF23B766}" vid="{F0D7595F-FADB-5B43-8E00-B324386CCF79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88A2F88-55C5-4ED1-9541-807C65424763}">
  <ds:schemaRefs>
    <ds:schemaRef ds:uri="http://purl.org/dc/terms/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2006/metadata/properties"/>
    <ds:schemaRef ds:uri="16c05727-aa75-4e4a-9b5f-8a80a1165891"/>
    <ds:schemaRef ds:uri="http://schemas.openxmlformats.org/package/2006/metadata/core-properties"/>
    <ds:schemaRef ds:uri="http://schemas.microsoft.com/office/infopath/2007/PartnerControls"/>
    <ds:schemaRef ds:uri="71af3243-3dd4-4a8d-8c0d-dd76da1f02a5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930</Words>
  <Application>Microsoft Macintosh PowerPoint</Application>
  <PresentationFormat>Widescreen</PresentationFormat>
  <Paragraphs>151</Paragraphs>
  <Slides>26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31" baseType="lpstr">
      <vt:lpstr>Calibri</vt:lpstr>
      <vt:lpstr>Tw Cen MT</vt:lpstr>
      <vt:lpstr>Tw Cen MT Condensed</vt:lpstr>
      <vt:lpstr>Wingdings 3</vt:lpstr>
      <vt:lpstr>Integrale</vt:lpstr>
      <vt:lpstr>Pricing E advertising</vt:lpstr>
      <vt:lpstr>Scenario e environment </vt:lpstr>
      <vt:lpstr>Classi di clienti</vt:lpstr>
      <vt:lpstr>Funzioni delle classi</vt:lpstr>
      <vt:lpstr>Funzioni delle classi</vt:lpstr>
      <vt:lpstr>Funzione obiettivo</vt:lpstr>
      <vt:lpstr>Online learning</vt:lpstr>
      <vt:lpstr>Dati aggregati</vt:lpstr>
      <vt:lpstr>Pricing con bid fissata</vt:lpstr>
      <vt:lpstr>Pricing con bid fissata</vt:lpstr>
      <vt:lpstr>Pricing con discriminazione</vt:lpstr>
      <vt:lpstr>Pricing con discriminazione</vt:lpstr>
      <vt:lpstr>Pricing con discriminazione</vt:lpstr>
      <vt:lpstr>Pricing con discriminazione</vt:lpstr>
      <vt:lpstr>Pricing con discriminazione</vt:lpstr>
      <vt:lpstr>Advertising con Prezzo fissato</vt:lpstr>
      <vt:lpstr>Reward negative</vt:lpstr>
      <vt:lpstr>Advertising con Prezzo fissato</vt:lpstr>
      <vt:lpstr>pricing e advertising combinati</vt:lpstr>
      <vt:lpstr>Advertising con Prezzo fissato</vt:lpstr>
      <vt:lpstr>pricing e advertising combinati</vt:lpstr>
      <vt:lpstr>pricing e advertising combinati con disc.</vt:lpstr>
      <vt:lpstr>pricing e advertising combinati con disc.</vt:lpstr>
      <vt:lpstr>pricing e advertising combinati con disc.</vt:lpstr>
      <vt:lpstr>pricing e advertising combinati con disc.</vt:lpstr>
      <vt:lpstr>pricing e advertising combinati con disc.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Pricing and advertising</dc:title>
  <dc:creator/>
  <cp:lastModifiedBy/>
  <cp:revision>1</cp:revision>
  <dcterms:created xsi:type="dcterms:W3CDTF">2019-06-12T17:39:09Z</dcterms:created>
  <dcterms:modified xsi:type="dcterms:W3CDTF">2021-07-22T14:22:34Z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